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68" r:id="rId2"/>
    <p:sldId id="260" r:id="rId3"/>
    <p:sldId id="258" r:id="rId4"/>
    <p:sldId id="259" r:id="rId5"/>
    <p:sldId id="271" r:id="rId6"/>
    <p:sldId id="272" r:id="rId7"/>
    <p:sldId id="269" r:id="rId8"/>
    <p:sldId id="261" r:id="rId9"/>
    <p:sldId id="262" r:id="rId10"/>
    <p:sldId id="264" r:id="rId11"/>
    <p:sldId id="265" r:id="rId12"/>
    <p:sldId id="266" r:id="rId13"/>
    <p:sldId id="267" r:id="rId14"/>
    <p:sldId id="27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3951"/>
    <a:srgbClr val="F3702A"/>
    <a:srgbClr val="F7B207"/>
    <a:srgbClr val="CF7133"/>
    <a:srgbClr val="0D1117"/>
    <a:srgbClr val="FFC0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660"/>
  </p:normalViewPr>
  <p:slideViewPr>
    <p:cSldViewPr snapToGrid="0">
      <p:cViewPr varScale="1">
        <p:scale>
          <a:sx n="98" d="100"/>
          <a:sy n="98" d="100"/>
        </p:scale>
        <p:origin x="102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2ACF9D-BFAA-4320-A8A7-D636DEAD648B}" type="datetimeFigureOut">
              <a:rPr lang="en-ZA" smtClean="0"/>
              <a:t>2024/11/21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3658D1-CD45-44D5-81C0-61D4BA0AFDA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39605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658D1-CD45-44D5-81C0-61D4BA0AFDA4}" type="slidenum">
              <a:rPr lang="en-ZA" smtClean="0"/>
              <a:t>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65694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err="1"/>
              <a:t>Guilliaume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658D1-CD45-44D5-81C0-61D4BA0AFDA4}" type="slidenum">
              <a:rPr lang="en-ZA" smtClean="0"/>
              <a:t>10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802981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err="1"/>
              <a:t>Guilliaume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658D1-CD45-44D5-81C0-61D4BA0AFDA4}" type="slidenum">
              <a:rPr lang="en-ZA" smtClean="0"/>
              <a:t>11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54639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err="1"/>
              <a:t>Guilliaume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658D1-CD45-44D5-81C0-61D4BA0AFDA4}" type="slidenum">
              <a:rPr lang="en-ZA" smtClean="0"/>
              <a:t>12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49089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err="1"/>
              <a:t>Guilliaume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658D1-CD45-44D5-81C0-61D4BA0AFDA4}" type="slidenum">
              <a:rPr lang="en-ZA" smtClean="0"/>
              <a:t>13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31231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Damian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658D1-CD45-44D5-81C0-61D4BA0AFDA4}" type="slidenum">
              <a:rPr lang="en-ZA" smtClean="0"/>
              <a:t>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70720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Ruan</a:t>
            </a:r>
            <a:endParaRPr/>
          </a:p>
        </p:txBody>
      </p:sp>
      <p:sp>
        <p:nvSpPr>
          <p:cNvPr id="161" name="Google Shape;16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Ruan</a:t>
            </a:r>
            <a:endParaRPr/>
          </a:p>
        </p:txBody>
      </p:sp>
      <p:sp>
        <p:nvSpPr>
          <p:cNvPr id="169" name="Google Shape;16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Christiaan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658D1-CD45-44D5-81C0-61D4BA0AFDA4}" type="slidenum">
              <a:rPr lang="en-ZA" smtClean="0"/>
              <a:t>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73865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Christiaan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658D1-CD45-44D5-81C0-61D4BA0AFDA4}" type="slidenum">
              <a:rPr lang="en-ZA" smtClean="0"/>
              <a:t>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34854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658D1-CD45-44D5-81C0-61D4BA0AFDA4}" type="slidenum">
              <a:rPr lang="en-ZA" smtClean="0"/>
              <a:t>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66289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err="1"/>
              <a:t>Guilliaume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658D1-CD45-44D5-81C0-61D4BA0AFDA4}" type="slidenum">
              <a:rPr lang="en-ZA" smtClean="0"/>
              <a:t>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10217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err="1"/>
              <a:t>Guilliaume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658D1-CD45-44D5-81C0-61D4BA0AFDA4}" type="slidenum">
              <a:rPr lang="en-ZA" smtClean="0"/>
              <a:t>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01452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636A4-3D83-4E15-8D08-964A2A83E3C7}" type="datetimeFigureOut">
              <a:rPr lang="en-ZA" smtClean="0"/>
              <a:t>2024/11/21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ABA6E-8254-412B-A4D9-140E69E238D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36903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636A4-3D83-4E15-8D08-964A2A83E3C7}" type="datetimeFigureOut">
              <a:rPr lang="en-ZA" smtClean="0"/>
              <a:t>2024/11/21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ABA6E-8254-412B-A4D9-140E69E238D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55089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636A4-3D83-4E15-8D08-964A2A83E3C7}" type="datetimeFigureOut">
              <a:rPr lang="en-ZA" smtClean="0"/>
              <a:t>2024/11/21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ABA6E-8254-412B-A4D9-140E69E238D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600435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636A4-3D83-4E15-8D08-964A2A83E3C7}" type="datetimeFigureOut">
              <a:rPr lang="en-ZA" smtClean="0"/>
              <a:t>2024/11/21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ABA6E-8254-412B-A4D9-140E69E238D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635288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636A4-3D83-4E15-8D08-964A2A83E3C7}" type="datetimeFigureOut">
              <a:rPr lang="en-ZA" smtClean="0"/>
              <a:t>2024/11/21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ABA6E-8254-412B-A4D9-140E69E238D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4554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636A4-3D83-4E15-8D08-964A2A83E3C7}" type="datetimeFigureOut">
              <a:rPr lang="en-ZA" smtClean="0"/>
              <a:t>2024/11/21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ABA6E-8254-412B-A4D9-140E69E238D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44292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636A4-3D83-4E15-8D08-964A2A83E3C7}" type="datetimeFigureOut">
              <a:rPr lang="en-ZA" smtClean="0"/>
              <a:t>2024/11/21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ABA6E-8254-412B-A4D9-140E69E238D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185476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636A4-3D83-4E15-8D08-964A2A83E3C7}" type="datetimeFigureOut">
              <a:rPr lang="en-ZA" smtClean="0"/>
              <a:t>2024/11/21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ABA6E-8254-412B-A4D9-140E69E238D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192451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636A4-3D83-4E15-8D08-964A2A83E3C7}" type="datetimeFigureOut">
              <a:rPr lang="en-ZA" smtClean="0"/>
              <a:t>2024/11/21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ABA6E-8254-412B-A4D9-140E69E238D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80152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636A4-3D83-4E15-8D08-964A2A83E3C7}" type="datetimeFigureOut">
              <a:rPr lang="en-ZA" smtClean="0"/>
              <a:t>2024/11/21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ABA6E-8254-412B-A4D9-140E69E238D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78083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636A4-3D83-4E15-8D08-964A2A83E3C7}" type="datetimeFigureOut">
              <a:rPr lang="en-ZA" smtClean="0"/>
              <a:t>2024/11/21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ABA6E-8254-412B-A4D9-140E69E238D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5324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636A4-3D83-4E15-8D08-964A2A83E3C7}" type="datetimeFigureOut">
              <a:rPr lang="en-ZA" smtClean="0"/>
              <a:t>2024/11/21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ABA6E-8254-412B-A4D9-140E69E238D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65630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636A4-3D83-4E15-8D08-964A2A83E3C7}" type="datetimeFigureOut">
              <a:rPr lang="en-ZA" smtClean="0"/>
              <a:t>2024/11/21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ABA6E-8254-412B-A4D9-140E69E238D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59316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636A4-3D83-4E15-8D08-964A2A83E3C7}" type="datetimeFigureOut">
              <a:rPr lang="en-ZA" smtClean="0"/>
              <a:t>2024/11/21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ABA6E-8254-412B-A4D9-140E69E238D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75529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636A4-3D83-4E15-8D08-964A2A83E3C7}" type="datetimeFigureOut">
              <a:rPr lang="en-ZA" smtClean="0"/>
              <a:t>2024/11/21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ABA6E-8254-412B-A4D9-140E69E238D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86348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636A4-3D83-4E15-8D08-964A2A83E3C7}" type="datetimeFigureOut">
              <a:rPr lang="en-ZA" smtClean="0"/>
              <a:t>2024/11/21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ABA6E-8254-412B-A4D9-140E69E238D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83604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17A636A4-3D83-4E15-8D08-964A2A83E3C7}" type="datetimeFigureOut">
              <a:rPr lang="en-ZA" smtClean="0"/>
              <a:t>2024/11/21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C63ABA6E-8254-412B-A4D9-140E69E238D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123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7A636A4-3D83-4E15-8D08-964A2A83E3C7}" type="datetimeFigureOut">
              <a:rPr lang="en-ZA" smtClean="0"/>
              <a:t>2024/11/21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63ABA6E-8254-412B-A4D9-140E69E238D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679397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38181&amp;picture=the-end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52222-C60F-4AB8-2A38-B9BAA2297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050587"/>
          </a:xfrm>
        </p:spPr>
        <p:txBody>
          <a:bodyPr/>
          <a:lstStyle/>
          <a:p>
            <a:pPr algn="ctr"/>
            <a:r>
              <a:rPr lang="en-US" dirty="0"/>
              <a:t>Introduction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82C32-F763-7AD9-8C92-77B1C3C47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394" y="2271508"/>
            <a:ext cx="2349212" cy="39072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Team Quaternary</a:t>
            </a:r>
            <a:endParaRPr lang="en-ZA" dirty="0"/>
          </a:p>
        </p:txBody>
      </p:sp>
      <p:pic>
        <p:nvPicPr>
          <p:cNvPr id="5" name="Picture 4" descr="A blue number in a circle&#10;&#10;Description automatically generated">
            <a:extLst>
              <a:ext uri="{FF2B5EF4-FFF2-40B4-BE49-F238E27FC236}">
                <a16:creationId xmlns:a16="http://schemas.microsoft.com/office/drawing/2014/main" id="{F27505CC-665E-0699-FF2F-DB6EE1D38D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662236"/>
            <a:ext cx="2133600" cy="214312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2D9A54C-5461-5190-4422-145D6BF5F607}"/>
              </a:ext>
            </a:extLst>
          </p:cNvPr>
          <p:cNvSpPr txBox="1">
            <a:spLocks/>
          </p:cNvSpPr>
          <p:nvPr/>
        </p:nvSpPr>
        <p:spPr>
          <a:xfrm>
            <a:off x="2704290" y="2662236"/>
            <a:ext cx="2217104" cy="390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Damian Dare: “The Sheriff”</a:t>
            </a:r>
            <a:endParaRPr lang="en-ZA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D9B5D0A-F2E2-1FBF-C398-D7114490793F}"/>
              </a:ext>
            </a:extLst>
          </p:cNvPr>
          <p:cNvSpPr txBox="1">
            <a:spLocks/>
          </p:cNvSpPr>
          <p:nvPr/>
        </p:nvSpPr>
        <p:spPr>
          <a:xfrm>
            <a:off x="6861242" y="2662236"/>
            <a:ext cx="3352801" cy="39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0" indent="0" algn="r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1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Guillaume </a:t>
            </a:r>
            <a:r>
              <a:rPr lang="en-US" sz="11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Swanevelder</a:t>
            </a:r>
            <a:r>
              <a:rPr lang="en-US" sz="11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“The Third Leg”</a:t>
            </a:r>
            <a:endParaRPr lang="en-ZA" sz="11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A blue sign with a person in the middle&#10;&#10;Description automatically generated">
            <a:extLst>
              <a:ext uri="{FF2B5EF4-FFF2-40B4-BE49-F238E27FC236}">
                <a16:creationId xmlns:a16="http://schemas.microsoft.com/office/drawing/2014/main" id="{7DA2BF83-FCB2-7552-255E-F65F8A7AF0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043" y="1175245"/>
            <a:ext cx="1832042" cy="2192525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57B23AF-681D-18CF-21CD-3214F8CAC472}"/>
              </a:ext>
            </a:extLst>
          </p:cNvPr>
          <p:cNvSpPr txBox="1">
            <a:spLocks/>
          </p:cNvSpPr>
          <p:nvPr/>
        </p:nvSpPr>
        <p:spPr>
          <a:xfrm>
            <a:off x="2266545" y="4325890"/>
            <a:ext cx="2654849" cy="39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1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Christiaan Versfeld: “The Exorcist”</a:t>
            </a:r>
            <a:endParaRPr lang="en-ZA" sz="11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 descr="A person holding a cross&#10;&#10;Description automatically generated">
            <a:extLst>
              <a:ext uri="{FF2B5EF4-FFF2-40B4-BE49-F238E27FC236}">
                <a16:creationId xmlns:a16="http://schemas.microsoft.com/office/drawing/2014/main" id="{AF459127-F8AE-8AA2-1FA3-BD1FCD91C6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14" y="4138291"/>
            <a:ext cx="1919431" cy="1727488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4282515-2251-4333-0CC5-559610ED1F1E}"/>
              </a:ext>
            </a:extLst>
          </p:cNvPr>
          <p:cNvSpPr txBox="1">
            <a:spLocks/>
          </p:cNvSpPr>
          <p:nvPr/>
        </p:nvSpPr>
        <p:spPr>
          <a:xfrm>
            <a:off x="6433226" y="4414633"/>
            <a:ext cx="3352801" cy="39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0" indent="0" algn="r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1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Ruan </a:t>
            </a:r>
            <a:r>
              <a:rPr lang="en-US" sz="11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Zwarts</a:t>
            </a:r>
            <a:r>
              <a:rPr lang="en-US" sz="11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“The Beauty Queen”</a:t>
            </a:r>
            <a:endParaRPr lang="en-ZA" sz="11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 descr="A frog with a face on it&#10;&#10;Description automatically generated">
            <a:extLst>
              <a:ext uri="{FF2B5EF4-FFF2-40B4-BE49-F238E27FC236}">
                <a16:creationId xmlns:a16="http://schemas.microsoft.com/office/drawing/2014/main" id="{2A06A95F-D895-FC51-80C8-0D9981D181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027" y="4138291"/>
            <a:ext cx="2133601" cy="1820461"/>
          </a:xfrm>
          <a:prstGeom prst="rect">
            <a:avLst/>
          </a:prstGeom>
        </p:spPr>
      </p:pic>
      <p:pic>
        <p:nvPicPr>
          <p:cNvPr id="21" name="Picture 20" descr="A person wearing a black hat&#10;&#10;Description automatically generated">
            <a:extLst>
              <a:ext uri="{FF2B5EF4-FFF2-40B4-BE49-F238E27FC236}">
                <a16:creationId xmlns:a16="http://schemas.microsoft.com/office/drawing/2014/main" id="{51EA161C-13BC-790D-1406-476330756B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82" y="1759990"/>
            <a:ext cx="2133600" cy="190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694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62405-B359-EB81-65D9-E9EF06F83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96659A-CB48-EFE8-2EA5-A9F5CD77BD39}"/>
              </a:ext>
            </a:extLst>
          </p:cNvPr>
          <p:cNvSpPr txBox="1"/>
          <p:nvPr/>
        </p:nvSpPr>
        <p:spPr>
          <a:xfrm>
            <a:off x="3727450" y="0"/>
            <a:ext cx="473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effectLst/>
                <a:latin typeface="Cascadia Code" panose="020B0609020000020004" pitchFamily="49" charset="0"/>
                <a:ea typeface="Calibri" panose="020F0502020204030204" pitchFamily="34" charset="0"/>
                <a:cs typeface="Cascadia Code" panose="020B0609020000020004" pitchFamily="49" charset="0"/>
              </a:rPr>
              <a:t>Documentation: Implementation Docs</a:t>
            </a:r>
            <a:endParaRPr lang="en-ZA" sz="1800" dirty="0">
              <a:effectLst/>
              <a:latin typeface="Cascadia Code" panose="020B0609020000020004" pitchFamily="49" charset="0"/>
              <a:ea typeface="Calibri" panose="020F0502020204030204" pitchFamily="34" charset="0"/>
              <a:cs typeface="Cascadia Code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FA319-9E60-179B-24E4-33BEF184C864}"/>
              </a:ext>
            </a:extLst>
          </p:cNvPr>
          <p:cNvSpPr txBox="1"/>
          <p:nvPr/>
        </p:nvSpPr>
        <p:spPr>
          <a:xfrm>
            <a:off x="228600" y="495300"/>
            <a:ext cx="5448301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System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Frontend</a:t>
            </a:r>
            <a:r>
              <a:rPr lang="en-GB" sz="1600" dirty="0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</a:t>
            </a: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Modern frameworks for a responsive interface.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Backend: </a:t>
            </a: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RESTful API for business logic and database interactions.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Database</a:t>
            </a:r>
            <a:r>
              <a:rPr lang="en-GB" sz="1600" dirty="0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Cloud-hosted relational database for secure data storage.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Third-Party Services</a:t>
            </a:r>
            <a:r>
              <a:rPr lang="en-GB" sz="1600" dirty="0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</a:t>
            </a: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Authentication and cloud storage for scalability.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GB" sz="1600" b="1" dirty="0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Critical Flows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Lesson Booking Process:</a:t>
            </a:r>
          </a:p>
          <a:p>
            <a:pPr lvl="1">
              <a:buFont typeface="+mj-lt"/>
              <a:buAutoNum type="arabicPeriod"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User selects a time slot.</a:t>
            </a:r>
          </a:p>
          <a:p>
            <a:pPr lvl="1">
              <a:buFont typeface="+mj-lt"/>
              <a:buAutoNum type="arabicPeriod"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System verifies availability.</a:t>
            </a:r>
          </a:p>
          <a:p>
            <a:pPr lvl="1">
              <a:buFont typeface="+mj-lt"/>
              <a:buAutoNum type="arabicPeriod"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Booking confirmation is saved in the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Lesson Management:</a:t>
            </a:r>
          </a:p>
          <a:p>
            <a:pPr lvl="1">
              <a:buFont typeface="+mj-lt"/>
              <a:buAutoNum type="arabicPeriod"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Coach/Admin manages schedules (create/edit/delete).</a:t>
            </a:r>
          </a:p>
          <a:p>
            <a:pPr lvl="1">
              <a:buFont typeface="+mj-lt"/>
              <a:buAutoNum type="arabicPeriod"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Updates are applied to the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Payment and Booking Confirmation:</a:t>
            </a:r>
          </a:p>
          <a:p>
            <a:pPr lvl="1">
              <a:buFont typeface="+mj-lt"/>
              <a:buAutoNum type="arabicPeriod"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User pays via a secure gateway.</a:t>
            </a:r>
          </a:p>
          <a:p>
            <a:pPr lvl="1">
              <a:buFont typeface="+mj-lt"/>
              <a:buAutoNum type="arabicPeriod"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Payment status is updated in the system.</a:t>
            </a:r>
          </a:p>
          <a:p>
            <a:endParaRPr lang="en-GB" sz="1400" b="1" dirty="0">
              <a:solidFill>
                <a:srgbClr val="00B0F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GB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•</a:t>
            </a:r>
            <a:endParaRPr lang="en-GB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D1FD27-1DC7-D27C-9A82-F8767A8A567E}"/>
              </a:ext>
            </a:extLst>
          </p:cNvPr>
          <p:cNvSpPr txBox="1"/>
          <p:nvPr/>
        </p:nvSpPr>
        <p:spPr>
          <a:xfrm>
            <a:off x="5651500" y="495300"/>
            <a:ext cx="637540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600" b="1" dirty="0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Environments</a:t>
            </a:r>
            <a:r>
              <a:rPr lang="en-ZA" sz="1600" dirty="0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lang="en-ZA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Development, staging, production.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600" b="1" dirty="0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Key Steps</a:t>
            </a:r>
            <a:r>
              <a:rPr lang="en-ZA" sz="1600" dirty="0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ZA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Hosting on </a:t>
            </a:r>
            <a:r>
              <a:rPr lang="en-ZA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Vercel</a:t>
            </a:r>
            <a:r>
              <a:rPr lang="en-ZA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(frontend) and </a:t>
            </a:r>
            <a:r>
              <a:rPr lang="en-ZA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Supabase</a:t>
            </a:r>
            <a:r>
              <a:rPr lang="en-ZA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(backend).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ZA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Environment configuration (API keys, database URLs).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ZA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Build and deploy with end-to-end testing.</a:t>
            </a:r>
          </a:p>
          <a:p>
            <a:pPr lvl="1"/>
            <a:endParaRPr lang="en-ZA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ZA" sz="1600" b="1" dirty="0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Related 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600" b="1" dirty="0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Database Schema</a:t>
            </a:r>
            <a:r>
              <a:rPr lang="en-ZA" sz="1600" dirty="0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lang="en-ZA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ER diagram defines relationships between entities (e.g., User, Lesson, Payment).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600" b="1" dirty="0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API Documentation</a:t>
            </a:r>
            <a:r>
              <a:rPr lang="en-ZA" sz="1600" dirty="0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ZA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Endpoints for scheduling, payments.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ZA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Secure authentication via tokens.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600" b="1" dirty="0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Error Handling</a:t>
            </a:r>
            <a:r>
              <a:rPr lang="en-ZA" sz="1600" dirty="0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ZA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Centralised logging and error codes for debugging.</a:t>
            </a:r>
          </a:p>
          <a:p>
            <a:endParaRPr lang="en-GB" sz="1400" b="1" dirty="0">
              <a:solidFill>
                <a:srgbClr val="00B0F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GB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•</a:t>
            </a:r>
            <a:endParaRPr lang="en-GB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08568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7DE32-9BA8-348F-7EE5-FE311C208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44A8D-2BC1-B5EF-B1F7-97EC6EC01E0C}"/>
              </a:ext>
            </a:extLst>
          </p:cNvPr>
          <p:cNvSpPr txBox="1"/>
          <p:nvPr/>
        </p:nvSpPr>
        <p:spPr>
          <a:xfrm>
            <a:off x="134620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effectLst/>
                <a:latin typeface="Cascadia Code" panose="020B0609020000020004" pitchFamily="49" charset="0"/>
                <a:ea typeface="Calibri" panose="020F0502020204030204" pitchFamily="34" charset="0"/>
                <a:cs typeface="Cascadia Code" panose="020B0609020000020004" pitchFamily="49" charset="0"/>
              </a:rPr>
              <a:t>Documentation: Non-Functional Requirements Based on ISO/IEC 12207</a:t>
            </a:r>
            <a:endParaRPr lang="en-ZA" sz="1800" dirty="0">
              <a:effectLst/>
              <a:latin typeface="Cascadia Code" panose="020B0609020000020004" pitchFamily="49" charset="0"/>
              <a:ea typeface="Calibri" panose="020F0502020204030204" pitchFamily="34" charset="0"/>
              <a:cs typeface="Cascadia Code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349FF9-81FA-A5DF-6FE9-3B39FE97635A}"/>
              </a:ext>
            </a:extLst>
          </p:cNvPr>
          <p:cNvSpPr txBox="1"/>
          <p:nvPr/>
        </p:nvSpPr>
        <p:spPr>
          <a:xfrm>
            <a:off x="228600" y="495300"/>
            <a:ext cx="5448301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Response within 7 seconds for 5,000 concurrent users.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100 concurrent transactions/second.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Implementation: Optimised server-side rendering, database indexing, caching.</a:t>
            </a:r>
          </a:p>
          <a:p>
            <a:r>
              <a:rPr lang="en-GB" b="1" dirty="0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Scalability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Support for tenfold increase in users and transactions.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Dynamic and horizontal scaling via </a:t>
            </a:r>
            <a:r>
              <a:rPr lang="en-GB" b="1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Vercel</a:t>
            </a:r>
            <a:r>
              <a:rPr lang="en-GB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 and </a:t>
            </a:r>
            <a:r>
              <a:rPr lang="en-GB" b="1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Supabase</a:t>
            </a:r>
            <a:r>
              <a:rPr lang="en-GB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</a:p>
          <a:p>
            <a:r>
              <a:rPr lang="en-GB" b="1" dirty="0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Reliability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95% uptime, 1-hour MTTR.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Regular backups and redundancy implemented.</a:t>
            </a:r>
          </a:p>
          <a:p>
            <a:r>
              <a:rPr lang="en-GB" b="1" dirty="0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Maintainability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Modular design for easy updates.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Comprehensive code and architecture documentation.</a:t>
            </a:r>
            <a:endParaRPr lang="en-GB" sz="1600" b="1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GB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45C260-8134-B689-586B-CE43C9BD0E5D}"/>
              </a:ext>
            </a:extLst>
          </p:cNvPr>
          <p:cNvSpPr txBox="1"/>
          <p:nvPr/>
        </p:nvSpPr>
        <p:spPr>
          <a:xfrm>
            <a:off x="5651500" y="495300"/>
            <a:ext cx="63754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Role-Based Access Control (RBAC) with Clerk.com.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Data encryption in transit and at rest.</a:t>
            </a:r>
          </a:p>
          <a:p>
            <a:r>
              <a:rPr lang="en-GB" b="1" dirty="0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Usability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Responsive, consistent interface for all devices.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Accessibility for users with disabilities.</a:t>
            </a:r>
          </a:p>
          <a:p>
            <a:r>
              <a:rPr lang="en-GB" b="1" dirty="0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Interoperability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REST APIs for seamless system integration.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Compatibility with all browsers and devices.</a:t>
            </a:r>
          </a:p>
          <a:p>
            <a:r>
              <a:rPr lang="en-GB" b="1" dirty="0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Regulatory Compliance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POPIA-compliant with informed consent mechanisms.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Secure user data protection and limited data collection.</a:t>
            </a:r>
          </a:p>
          <a:p>
            <a:endParaRPr lang="en-GB" sz="1600" b="1" dirty="0">
              <a:solidFill>
                <a:srgbClr val="00B0F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0236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5D688-D7EA-BCB9-F9BB-A6FD09167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485730-BB57-5260-64A4-1BD89B50BA8C}"/>
              </a:ext>
            </a:extLst>
          </p:cNvPr>
          <p:cNvSpPr txBox="1"/>
          <p:nvPr/>
        </p:nvSpPr>
        <p:spPr>
          <a:xfrm>
            <a:off x="134620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effectLst/>
                <a:latin typeface="Cascadia Code" panose="020B0609020000020004" pitchFamily="49" charset="0"/>
                <a:ea typeface="Calibri" panose="020F0502020204030204" pitchFamily="34" charset="0"/>
                <a:cs typeface="Cascadia Code" panose="020B0609020000020004" pitchFamily="49" charset="0"/>
              </a:rPr>
              <a:t>Documentation: Functional Requirements</a:t>
            </a:r>
            <a:endParaRPr lang="en-ZA" sz="1800" dirty="0">
              <a:effectLst/>
              <a:latin typeface="Cascadia Code" panose="020B0609020000020004" pitchFamily="49" charset="0"/>
              <a:ea typeface="Calibri" panose="020F0502020204030204" pitchFamily="34" charset="0"/>
              <a:cs typeface="Cascadia Code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4920A3-42B6-3277-14AA-442417F221CE}"/>
              </a:ext>
            </a:extLst>
          </p:cNvPr>
          <p:cNvSpPr txBox="1"/>
          <p:nvPr/>
        </p:nvSpPr>
        <p:spPr>
          <a:xfrm>
            <a:off x="228600" y="495300"/>
            <a:ext cx="5448301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User Roles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Client: Access to booking and limited functionality.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Coach: Manages lessons, participants, and skill levels.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Admin: Full system access, including lessons, users, and configurations.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GB" sz="1600" dirty="0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Key User Stories</a:t>
            </a:r>
          </a:p>
          <a:p>
            <a:r>
              <a:rPr lang="en-GB" sz="1600" dirty="0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Clients: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Book skill-appropriate lessons with detailed lesson and payment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View booked and pending lessons with status indicators.</a:t>
            </a:r>
          </a:p>
          <a:p>
            <a:r>
              <a:rPr lang="en-GB" sz="1600" dirty="0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Coaches: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Add, edit, and manage lessons with participant details.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Update skill levels for users and horses.</a:t>
            </a:r>
          </a:p>
          <a:p>
            <a:r>
              <a:rPr lang="en-GB" sz="1600" dirty="0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Admins: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Create, view, edit, and delete lessons, users, and horses.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Manage contact, payment, and address details.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44E1B9-9F4F-1CFA-48AF-8C90581CCF22}"/>
              </a:ext>
            </a:extLst>
          </p:cNvPr>
          <p:cNvSpPr txBox="1"/>
          <p:nvPr/>
        </p:nvSpPr>
        <p:spPr>
          <a:xfrm>
            <a:off x="5651500" y="495300"/>
            <a:ext cx="63754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Critical Features</a:t>
            </a:r>
          </a:p>
          <a:p>
            <a:r>
              <a:rPr lang="en-GB" sz="1600" b="1" dirty="0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Lesson Booking: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Calendar-based selection with availability verification.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Integrated payment and proof submission.</a:t>
            </a:r>
          </a:p>
          <a:p>
            <a:r>
              <a:rPr lang="en-GB" sz="1600" dirty="0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Lesson Management: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CRUD operations for lessons with detailed configurations.</a:t>
            </a:r>
          </a:p>
          <a:p>
            <a:r>
              <a:rPr lang="en-GB" sz="1600" b="1" dirty="0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Data Management: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Manage users, horses, payment, and contact details with filters and search functionality.</a:t>
            </a:r>
          </a:p>
        </p:txBody>
      </p:sp>
    </p:spTree>
    <p:extLst>
      <p:ext uri="{BB962C8B-B14F-4D97-AF65-F5344CB8AC3E}">
        <p14:creationId xmlns:p14="http://schemas.microsoft.com/office/powerpoint/2010/main" val="118512999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BFFC4-E3E9-1C86-4D38-403143981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C631FA-9F94-31DE-CB4B-B447BA0F6C29}"/>
              </a:ext>
            </a:extLst>
          </p:cNvPr>
          <p:cNvSpPr txBox="1"/>
          <p:nvPr/>
        </p:nvSpPr>
        <p:spPr>
          <a:xfrm>
            <a:off x="3727450" y="0"/>
            <a:ext cx="539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effectLst/>
                <a:latin typeface="Cascadia Code" panose="020B0609020000020004" pitchFamily="49" charset="0"/>
                <a:ea typeface="Calibri" panose="020F0502020204030204" pitchFamily="34" charset="0"/>
                <a:cs typeface="Cascadia Code" panose="020B0609020000020004" pitchFamily="49" charset="0"/>
              </a:rPr>
              <a:t>Documentation: Security</a:t>
            </a:r>
            <a:endParaRPr lang="en-ZA" sz="1800" dirty="0">
              <a:effectLst/>
              <a:latin typeface="Cascadia Code" panose="020B0609020000020004" pitchFamily="49" charset="0"/>
              <a:ea typeface="Calibri" panose="020F0502020204030204" pitchFamily="34" charset="0"/>
              <a:cs typeface="Cascadia Code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23A49D-B4A9-6067-C8B7-4F173D7B3C9F}"/>
              </a:ext>
            </a:extLst>
          </p:cNvPr>
          <p:cNvSpPr txBox="1"/>
          <p:nvPr/>
        </p:nvSpPr>
        <p:spPr>
          <a:xfrm>
            <a:off x="228599" y="495300"/>
            <a:ext cx="645318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Security Architecture</a:t>
            </a:r>
          </a:p>
          <a:p>
            <a:r>
              <a:rPr lang="en-GB" sz="1400" dirty="0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Frontend (React):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Validates user inputs and prevents XSS attacks.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Secure communication via HTTPS.</a:t>
            </a:r>
          </a:p>
          <a:p>
            <a:r>
              <a:rPr lang="en-GB" sz="1400" dirty="0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Backend (Next.js):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Role-based access control (RBAC).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API request validation and session token management.</a:t>
            </a:r>
          </a:p>
          <a:p>
            <a:r>
              <a:rPr lang="en-GB" sz="1400" dirty="0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Database (</a:t>
            </a:r>
            <a:r>
              <a:rPr lang="en-GB" sz="1400" dirty="0" err="1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Supabase</a:t>
            </a:r>
            <a:r>
              <a:rPr lang="en-GB" sz="1400" dirty="0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Row-level security (RLS) and encryption.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Periodic backups ensure data recovery.</a:t>
            </a:r>
          </a:p>
          <a:p>
            <a:r>
              <a:rPr lang="en-GB" sz="1400" dirty="0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Third-Party Services: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Secure payment processing and notification systems.</a:t>
            </a:r>
          </a:p>
          <a:p>
            <a:r>
              <a:rPr lang="en-GB" sz="1400" dirty="0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Threats and Mitigations</a:t>
            </a:r>
          </a:p>
          <a:p>
            <a:r>
              <a:rPr lang="en-GB" sz="1400" dirty="0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Potential Threats: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SQL injection, XSS, social engineering.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Weak passwords and unsecured APIs.</a:t>
            </a:r>
          </a:p>
          <a:p>
            <a:r>
              <a:rPr lang="en-GB" sz="1400" dirty="0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Mitigations: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Input validation and multi-factor authentication (MFA).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Secure tokens, HTTPS for encrypted communication.</a:t>
            </a:r>
          </a:p>
          <a:p>
            <a:r>
              <a:rPr lang="en-GB" sz="1400" dirty="0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General Security Measures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Authentication and RBAC for controlled access.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Encryption for data in transit and at rest.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Complete mediation: Validating every request.</a:t>
            </a:r>
          </a:p>
          <a:p>
            <a:endParaRPr lang="en-GB" sz="1400" dirty="0">
              <a:solidFill>
                <a:srgbClr val="00B0F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14232-D1BA-5FD8-40AB-9980000C4904}"/>
              </a:ext>
            </a:extLst>
          </p:cNvPr>
          <p:cNvSpPr/>
          <p:nvPr/>
        </p:nvSpPr>
        <p:spPr>
          <a:xfrm>
            <a:off x="6781800" y="952500"/>
            <a:ext cx="5156200" cy="5727700"/>
          </a:xfrm>
          <a:prstGeom prst="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26" name="Picture 2" descr="PlantUML Diagram">
            <a:extLst>
              <a:ext uri="{FF2B5EF4-FFF2-40B4-BE49-F238E27FC236}">
                <a16:creationId xmlns:a16="http://schemas.microsoft.com/office/drawing/2014/main" id="{3E8C38A4-BB8C-3706-76FA-B889F808E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683" y="1094265"/>
            <a:ext cx="4924305" cy="544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40495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nd white circle with white text&#10;&#10;Description automatically generated">
            <a:extLst>
              <a:ext uri="{FF2B5EF4-FFF2-40B4-BE49-F238E27FC236}">
                <a16:creationId xmlns:a16="http://schemas.microsoft.com/office/drawing/2014/main" id="{4ACD5A3D-831C-5AC9-B016-DFF409A8F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6565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11915-4036-927E-9C95-05EE8DC94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0CC2E-5152-51FE-B32A-A5A5B4F3D059}"/>
              </a:ext>
            </a:extLst>
          </p:cNvPr>
          <p:cNvSpPr txBox="1"/>
          <p:nvPr/>
        </p:nvSpPr>
        <p:spPr>
          <a:xfrm>
            <a:off x="4609576" y="48911"/>
            <a:ext cx="1966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Framework</a:t>
            </a:r>
          </a:p>
          <a:p>
            <a:pPr algn="ctr"/>
            <a:r>
              <a:rPr lang="en-GB" sz="24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(Next.js)</a:t>
            </a:r>
            <a:endParaRPr lang="en-ZA" b="1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A3DDF3-A58A-E496-EC7E-BEF43BB46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32" y="3333442"/>
            <a:ext cx="3481871" cy="148377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0081A1-DF94-9C77-6CEA-190FF1B8E0C9}"/>
              </a:ext>
            </a:extLst>
          </p:cNvPr>
          <p:cNvCxnSpPr>
            <a:cxnSpLocks/>
          </p:cNvCxnSpPr>
          <p:nvPr/>
        </p:nvCxnSpPr>
        <p:spPr>
          <a:xfrm flipH="1">
            <a:off x="5592869" y="2498103"/>
            <a:ext cx="7968" cy="930897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2479464-7C45-CCCE-C399-4FD79F3897A0}"/>
              </a:ext>
            </a:extLst>
          </p:cNvPr>
          <p:cNvSpPr txBox="1"/>
          <p:nvPr/>
        </p:nvSpPr>
        <p:spPr>
          <a:xfrm>
            <a:off x="4129696" y="2773198"/>
            <a:ext cx="1415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Hosted on</a:t>
            </a:r>
            <a:endParaRPr lang="en-ZA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DACB9C-27F6-405B-2E38-C65900C742FA}"/>
              </a:ext>
            </a:extLst>
          </p:cNvPr>
          <p:cNvSpPr txBox="1"/>
          <p:nvPr/>
        </p:nvSpPr>
        <p:spPr>
          <a:xfrm>
            <a:off x="4885149" y="4633963"/>
            <a:ext cx="1415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Hosting (</a:t>
            </a:r>
            <a:r>
              <a:rPr lang="en-GB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Vercel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ZA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275510-E801-247D-6E0E-8F549552312E}"/>
              </a:ext>
            </a:extLst>
          </p:cNvPr>
          <p:cNvSpPr txBox="1"/>
          <p:nvPr/>
        </p:nvSpPr>
        <p:spPr>
          <a:xfrm>
            <a:off x="4885149" y="5280294"/>
            <a:ext cx="1415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Cost</a:t>
            </a:r>
          </a:p>
          <a:p>
            <a:pPr algn="ctr"/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$20/month</a:t>
            </a:r>
            <a:endParaRPr lang="en-ZA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4D01CF5-5D80-C006-7B03-6A214E3CFB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714" y="3323976"/>
            <a:ext cx="1969451" cy="14779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2A07718-347D-C8BE-AE77-DF20B13F3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852" y="2988466"/>
            <a:ext cx="2143125" cy="214312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C70B35B-09C4-19C6-14FF-005A1063F767}"/>
              </a:ext>
            </a:extLst>
          </p:cNvPr>
          <p:cNvCxnSpPr>
            <a:cxnSpLocks/>
          </p:cNvCxnSpPr>
          <p:nvPr/>
        </p:nvCxnSpPr>
        <p:spPr>
          <a:xfrm>
            <a:off x="6300587" y="4099201"/>
            <a:ext cx="2117970" cy="0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7F885E5-F45D-6C8D-913F-E7392C72C3E2}"/>
              </a:ext>
            </a:extLst>
          </p:cNvPr>
          <p:cNvCxnSpPr>
            <a:cxnSpLocks/>
          </p:cNvCxnSpPr>
          <p:nvPr/>
        </p:nvCxnSpPr>
        <p:spPr>
          <a:xfrm flipH="1" flipV="1">
            <a:off x="2664410" y="4018183"/>
            <a:ext cx="2241323" cy="26598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80B8556-9588-2A8C-2112-99256DDF75D4}"/>
              </a:ext>
            </a:extLst>
          </p:cNvPr>
          <p:cNvSpPr txBox="1"/>
          <p:nvPr/>
        </p:nvSpPr>
        <p:spPr>
          <a:xfrm>
            <a:off x="1679339" y="4772227"/>
            <a:ext cx="1415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Auth (Clerk)</a:t>
            </a:r>
            <a:endParaRPr lang="en-ZA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912255-F0DE-00FF-BFFF-3235F881E121}"/>
              </a:ext>
            </a:extLst>
          </p:cNvPr>
          <p:cNvSpPr txBox="1"/>
          <p:nvPr/>
        </p:nvSpPr>
        <p:spPr>
          <a:xfrm>
            <a:off x="8631979" y="4633962"/>
            <a:ext cx="1567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Database (</a:t>
            </a:r>
            <a:r>
              <a:rPr lang="en-GB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Supabase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ZA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50329F-4D8A-8BA5-0CB6-52FA21D0DD74}"/>
              </a:ext>
            </a:extLst>
          </p:cNvPr>
          <p:cNvSpPr txBox="1"/>
          <p:nvPr/>
        </p:nvSpPr>
        <p:spPr>
          <a:xfrm>
            <a:off x="1625059" y="5280293"/>
            <a:ext cx="14154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Cost</a:t>
            </a:r>
          </a:p>
          <a:p>
            <a:pPr algn="ctr"/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$25/month </a:t>
            </a:r>
            <a:b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After</a:t>
            </a:r>
            <a:b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10 000 MAUs</a:t>
            </a:r>
            <a:endParaRPr lang="en-ZA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3492A24-128E-9692-2E29-774EB81EC814}"/>
              </a:ext>
            </a:extLst>
          </p:cNvPr>
          <p:cNvSpPr txBox="1"/>
          <p:nvPr/>
        </p:nvSpPr>
        <p:spPr>
          <a:xfrm>
            <a:off x="8707852" y="5280293"/>
            <a:ext cx="1415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Cost</a:t>
            </a:r>
          </a:p>
          <a:p>
            <a:pPr algn="ctr"/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$25/month</a:t>
            </a:r>
            <a:endParaRPr lang="en-ZA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725995-C6C0-75AD-E776-69B6FFBA1DEC}"/>
              </a:ext>
            </a:extLst>
          </p:cNvPr>
          <p:cNvSpPr txBox="1"/>
          <p:nvPr/>
        </p:nvSpPr>
        <p:spPr>
          <a:xfrm>
            <a:off x="4065915" y="6022182"/>
            <a:ext cx="3053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Total Costs</a:t>
            </a:r>
          </a:p>
          <a:p>
            <a:pPr algn="ctr"/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Best $20/month</a:t>
            </a:r>
            <a:endParaRPr lang="en-ZA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6369AA-68BC-D44F-8CF1-F8EDA100AAB5}"/>
              </a:ext>
            </a:extLst>
          </p:cNvPr>
          <p:cNvSpPr txBox="1"/>
          <p:nvPr/>
        </p:nvSpPr>
        <p:spPr>
          <a:xfrm>
            <a:off x="4065915" y="6022181"/>
            <a:ext cx="3053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Total Costs</a:t>
            </a:r>
          </a:p>
          <a:p>
            <a:pPr algn="ctr"/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Best $45/month</a:t>
            </a:r>
            <a:endParaRPr lang="en-ZA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CCFB4E-A323-38E6-14A3-56FA5FA22AD2}"/>
              </a:ext>
            </a:extLst>
          </p:cNvPr>
          <p:cNvSpPr txBox="1"/>
          <p:nvPr/>
        </p:nvSpPr>
        <p:spPr>
          <a:xfrm>
            <a:off x="4073885" y="6023110"/>
            <a:ext cx="3053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Total Costs</a:t>
            </a:r>
          </a:p>
          <a:p>
            <a:pPr algn="ctr"/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Best $45 - $70/month</a:t>
            </a:r>
            <a:endParaRPr lang="en-ZA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9" name="Picture 8" descr="A black letter in a white circle&#10;&#10;Description automatically generated">
            <a:extLst>
              <a:ext uri="{FF2B5EF4-FFF2-40B4-BE49-F238E27FC236}">
                <a16:creationId xmlns:a16="http://schemas.microsoft.com/office/drawing/2014/main" id="{1F9CBF67-C8AC-9357-EB51-ED78CCBBA4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849" y="1020663"/>
            <a:ext cx="1614036" cy="161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5874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4" presetClass="exit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4" presetClass="exit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7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3" grpId="0"/>
      <p:bldP spid="14" grpId="0"/>
      <p:bldP spid="29" grpId="0"/>
      <p:bldP spid="30" grpId="0"/>
      <p:bldP spid="31" grpId="0"/>
      <p:bldP spid="32" grpId="0"/>
      <p:bldP spid="2" grpId="0"/>
      <p:bldP spid="2" grpId="1"/>
      <p:bldP spid="3" grpId="0"/>
      <p:bldP spid="3" grpId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>
            <a:spLocks noGrp="1"/>
          </p:cNvSpPr>
          <p:nvPr>
            <p:ph type="ctrTitle"/>
          </p:nvPr>
        </p:nvSpPr>
        <p:spPr>
          <a:xfrm>
            <a:off x="1750963" y="43250"/>
            <a:ext cx="8676300" cy="12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lang="en-GB" dirty="0"/>
              <a:t>BACKGROUND</a:t>
            </a:r>
            <a:endParaRPr dirty="0"/>
          </a:p>
        </p:txBody>
      </p:sp>
      <p:pic>
        <p:nvPicPr>
          <p:cNvPr id="164" name="Google Shape;1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7550" y="1702138"/>
            <a:ext cx="3453725" cy="345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1"/>
          <p:cNvSpPr txBox="1">
            <a:spLocks noGrp="1"/>
          </p:cNvSpPr>
          <p:nvPr>
            <p:ph type="subTitle" idx="1"/>
          </p:nvPr>
        </p:nvSpPr>
        <p:spPr>
          <a:xfrm>
            <a:off x="657285" y="1702138"/>
            <a:ext cx="6430500" cy="428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GB" dirty="0"/>
              <a:t>Horse Stud</a:t>
            </a:r>
            <a:endParaRPr dirty="0"/>
          </a:p>
        </p:txBody>
      </p:sp>
      <p:sp>
        <p:nvSpPr>
          <p:cNvPr id="2" name="Google Shape;165;p21">
            <a:extLst>
              <a:ext uri="{FF2B5EF4-FFF2-40B4-BE49-F238E27FC236}">
                <a16:creationId xmlns:a16="http://schemas.microsoft.com/office/drawing/2014/main" id="{7E3DD5BA-F035-8E4F-7635-2CDF21659910}"/>
              </a:ext>
            </a:extLst>
          </p:cNvPr>
          <p:cNvSpPr txBox="1">
            <a:spLocks/>
          </p:cNvSpPr>
          <p:nvPr/>
        </p:nvSpPr>
        <p:spPr>
          <a:xfrm>
            <a:off x="657285" y="2154812"/>
            <a:ext cx="6430500" cy="4587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SzPts val="2100"/>
            </a:pPr>
            <a:r>
              <a:rPr lang="en-US" dirty="0"/>
              <a:t>Established in 1993</a:t>
            </a:r>
          </a:p>
        </p:txBody>
      </p:sp>
      <p:sp>
        <p:nvSpPr>
          <p:cNvPr id="3" name="Google Shape;165;p21">
            <a:extLst>
              <a:ext uri="{FF2B5EF4-FFF2-40B4-BE49-F238E27FC236}">
                <a16:creationId xmlns:a16="http://schemas.microsoft.com/office/drawing/2014/main" id="{179B5954-EE29-8EE3-4C7C-14F0F1A1D5AA}"/>
              </a:ext>
            </a:extLst>
          </p:cNvPr>
          <p:cNvSpPr txBox="1">
            <a:spLocks/>
          </p:cNvSpPr>
          <p:nvPr/>
        </p:nvSpPr>
        <p:spPr>
          <a:xfrm>
            <a:off x="657285" y="2613598"/>
            <a:ext cx="6430500" cy="42841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SzPts val="2100"/>
            </a:pPr>
            <a:r>
              <a:rPr lang="en-US" dirty="0"/>
              <a:t>Mostly Manual</a:t>
            </a:r>
          </a:p>
        </p:txBody>
      </p:sp>
      <p:sp>
        <p:nvSpPr>
          <p:cNvPr id="4" name="Google Shape;165;p21">
            <a:extLst>
              <a:ext uri="{FF2B5EF4-FFF2-40B4-BE49-F238E27FC236}">
                <a16:creationId xmlns:a16="http://schemas.microsoft.com/office/drawing/2014/main" id="{1398EF01-54AE-CF0C-88DB-187E01ED0E22}"/>
              </a:ext>
            </a:extLst>
          </p:cNvPr>
          <p:cNvSpPr txBox="1">
            <a:spLocks/>
          </p:cNvSpPr>
          <p:nvPr/>
        </p:nvSpPr>
        <p:spPr>
          <a:xfrm>
            <a:off x="657285" y="3096644"/>
            <a:ext cx="6430500" cy="42841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SzPts val="2100"/>
            </a:pPr>
            <a:r>
              <a:rPr lang="en-US" dirty="0"/>
              <a:t>Expansion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/>
      <p:bldP spid="165" grpId="0" build="p"/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>
            <a:spLocks noGrp="1"/>
          </p:cNvSpPr>
          <p:nvPr>
            <p:ph type="title"/>
          </p:nvPr>
        </p:nvSpPr>
        <p:spPr>
          <a:xfrm>
            <a:off x="1141413" y="105025"/>
            <a:ext cx="9906000" cy="11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GB" dirty="0"/>
              <a:t>CHANGE DOCUMENT</a:t>
            </a:r>
            <a:endParaRPr dirty="0"/>
          </a:p>
        </p:txBody>
      </p:sp>
      <p:sp>
        <p:nvSpPr>
          <p:cNvPr id="172" name="Google Shape;172;p22"/>
          <p:cNvSpPr txBox="1">
            <a:spLocks noGrp="1"/>
          </p:cNvSpPr>
          <p:nvPr>
            <p:ph type="body" idx="1"/>
          </p:nvPr>
        </p:nvSpPr>
        <p:spPr>
          <a:xfrm>
            <a:off x="1975500" y="2261132"/>
            <a:ext cx="5232600" cy="55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dirty="0"/>
              <a:t>Easily Expandable</a:t>
            </a:r>
            <a:endParaRPr dirty="0"/>
          </a:p>
        </p:txBody>
      </p:sp>
      <p:pic>
        <p:nvPicPr>
          <p:cNvPr id="173" name="Google Shape;173;p22"/>
          <p:cNvPicPr preferRelativeResize="0"/>
          <p:nvPr/>
        </p:nvPicPr>
        <p:blipFill rotWithShape="1">
          <a:blip r:embed="rId3">
            <a:alphaModFix/>
          </a:blip>
          <a:srcRect l="5446" t="2343"/>
          <a:stretch/>
        </p:blipFill>
        <p:spPr>
          <a:xfrm>
            <a:off x="7208100" y="2259850"/>
            <a:ext cx="3356925" cy="29916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72;p22">
            <a:extLst>
              <a:ext uri="{FF2B5EF4-FFF2-40B4-BE49-F238E27FC236}">
                <a16:creationId xmlns:a16="http://schemas.microsoft.com/office/drawing/2014/main" id="{1DF6DAE3-3655-90F4-28C1-12B4C8A7A56D}"/>
              </a:ext>
            </a:extLst>
          </p:cNvPr>
          <p:cNvSpPr txBox="1">
            <a:spLocks/>
          </p:cNvSpPr>
          <p:nvPr/>
        </p:nvSpPr>
        <p:spPr>
          <a:xfrm>
            <a:off x="1975500" y="3999857"/>
            <a:ext cx="5232600" cy="5587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dirty="0"/>
              <a:t>24/7</a:t>
            </a:r>
          </a:p>
        </p:txBody>
      </p:sp>
      <p:sp>
        <p:nvSpPr>
          <p:cNvPr id="3" name="Google Shape;172;p22">
            <a:extLst>
              <a:ext uri="{FF2B5EF4-FFF2-40B4-BE49-F238E27FC236}">
                <a16:creationId xmlns:a16="http://schemas.microsoft.com/office/drawing/2014/main" id="{3ED80649-4813-8255-40ED-66912A1B4D4E}"/>
              </a:ext>
            </a:extLst>
          </p:cNvPr>
          <p:cNvSpPr txBox="1">
            <a:spLocks/>
          </p:cNvSpPr>
          <p:nvPr/>
        </p:nvSpPr>
        <p:spPr>
          <a:xfrm>
            <a:off x="1975500" y="2818436"/>
            <a:ext cx="5232600" cy="5587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dirty="0"/>
              <a:t>Independent system</a:t>
            </a:r>
          </a:p>
        </p:txBody>
      </p:sp>
      <p:sp>
        <p:nvSpPr>
          <p:cNvPr id="4" name="Google Shape;172;p22">
            <a:extLst>
              <a:ext uri="{FF2B5EF4-FFF2-40B4-BE49-F238E27FC236}">
                <a16:creationId xmlns:a16="http://schemas.microsoft.com/office/drawing/2014/main" id="{E19C9BAE-51A6-375E-D22E-16FF3AA74DEE}"/>
              </a:ext>
            </a:extLst>
          </p:cNvPr>
          <p:cNvSpPr txBox="1">
            <a:spLocks/>
          </p:cNvSpPr>
          <p:nvPr/>
        </p:nvSpPr>
        <p:spPr>
          <a:xfrm>
            <a:off x="1975500" y="3422863"/>
            <a:ext cx="5232600" cy="5587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dirty="0"/>
              <a:t>Save Time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/>
      <p:bldP spid="172" grpId="0" build="p"/>
      <p:bldP spid="2" grpId="0"/>
      <p:bldP spid="3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A3CC-2F8B-3095-EEF7-1EBE2402BE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62590"/>
          </a:xfrm>
        </p:spPr>
        <p:txBody>
          <a:bodyPr>
            <a:normAutofit/>
          </a:bodyPr>
          <a:lstStyle/>
          <a:p>
            <a:r>
              <a:rPr lang="en-US" dirty="0"/>
              <a:t>GitHub – Repo Basic Structure</a:t>
            </a:r>
            <a:endParaRPr lang="en-ZA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5E3EED8-357B-13DF-2E2A-0DF4A3576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1102"/>
            <a:ext cx="12191999" cy="5866898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A9057A4-313B-03C5-B320-2B6A3A45937D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1179575" y="1978151"/>
            <a:ext cx="932689" cy="931936"/>
          </a:xfrm>
          <a:prstGeom prst="bentConnector3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CCDE96F-50AB-8915-73D3-942788CA6D87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978408" y="2735199"/>
            <a:ext cx="1133856" cy="670416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683F793-80B1-C9F6-CECD-93C47A4D6C63}"/>
              </a:ext>
            </a:extLst>
          </p:cNvPr>
          <p:cNvSpPr txBox="1"/>
          <p:nvPr/>
        </p:nvSpPr>
        <p:spPr>
          <a:xfrm>
            <a:off x="201872" y="1793485"/>
            <a:ext cx="1069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7133"/>
                </a:solidFill>
              </a:rPr>
              <a:t>CircleCi</a:t>
            </a:r>
            <a:endParaRPr lang="en-ZA" dirty="0">
              <a:solidFill>
                <a:srgbClr val="CF7133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226966-9862-A252-7636-C670AD846116}"/>
              </a:ext>
            </a:extLst>
          </p:cNvPr>
          <p:cNvSpPr txBox="1"/>
          <p:nvPr/>
        </p:nvSpPr>
        <p:spPr>
          <a:xfrm>
            <a:off x="127198" y="2251096"/>
            <a:ext cx="1563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7133"/>
                </a:solidFill>
              </a:rPr>
              <a:t>Documents Folder</a:t>
            </a:r>
            <a:endParaRPr lang="en-ZA" dirty="0">
              <a:solidFill>
                <a:srgbClr val="CF7133"/>
              </a:solidFill>
            </a:endParaRP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7DD65DAB-C6C9-AE98-065B-0920B297191E}"/>
              </a:ext>
            </a:extLst>
          </p:cNvPr>
          <p:cNvCxnSpPr>
            <a:cxnSpLocks/>
          </p:cNvCxnSpPr>
          <p:nvPr/>
        </p:nvCxnSpPr>
        <p:spPr>
          <a:xfrm flipV="1">
            <a:off x="855373" y="3654475"/>
            <a:ext cx="1256891" cy="95182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9061C78-3E29-2785-0768-B1C4F27FAA90}"/>
              </a:ext>
            </a:extLst>
          </p:cNvPr>
          <p:cNvSpPr txBox="1"/>
          <p:nvPr/>
        </p:nvSpPr>
        <p:spPr>
          <a:xfrm>
            <a:off x="0" y="3001221"/>
            <a:ext cx="1710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7133"/>
                </a:solidFill>
              </a:rPr>
              <a:t>Main Application Folder</a:t>
            </a:r>
            <a:endParaRPr lang="en-ZA" dirty="0">
              <a:solidFill>
                <a:srgbClr val="CF7133"/>
              </a:solidFill>
            </a:endParaRP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4649ACE-96CB-4278-C17F-40E311088176}"/>
              </a:ext>
            </a:extLst>
          </p:cNvPr>
          <p:cNvCxnSpPr>
            <a:cxnSpLocks/>
            <a:endCxn id="52" idx="3"/>
          </p:cNvCxnSpPr>
          <p:nvPr/>
        </p:nvCxnSpPr>
        <p:spPr>
          <a:xfrm rot="10800000" flipV="1">
            <a:off x="9912096" y="5084064"/>
            <a:ext cx="804672" cy="553212"/>
          </a:xfrm>
          <a:prstGeom prst="bentConnector3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B472C98-ACBC-EE95-9C46-96332D37F589}"/>
              </a:ext>
            </a:extLst>
          </p:cNvPr>
          <p:cNvSpPr txBox="1"/>
          <p:nvPr/>
        </p:nvSpPr>
        <p:spPr>
          <a:xfrm>
            <a:off x="10716768" y="4721024"/>
            <a:ext cx="1682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7133"/>
                </a:solidFill>
              </a:rPr>
              <a:t>Team Quaternary</a:t>
            </a:r>
            <a:endParaRPr lang="en-ZA" dirty="0">
              <a:solidFill>
                <a:srgbClr val="CF7133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22EE9F8-0519-4545-D222-98A2D53A6313}"/>
              </a:ext>
            </a:extLst>
          </p:cNvPr>
          <p:cNvSpPr/>
          <p:nvPr/>
        </p:nvSpPr>
        <p:spPr>
          <a:xfrm>
            <a:off x="8074152" y="4992624"/>
            <a:ext cx="1837944" cy="1289304"/>
          </a:xfrm>
          <a:prstGeom prst="rect">
            <a:avLst/>
          </a:prstGeom>
          <a:noFill/>
          <a:ln w="9525" cap="flat" cmpd="sng" algn="ctr">
            <a:solidFill>
              <a:srgbClr val="CF713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rgbClr val="CF7133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0F6ED3B-1169-D006-46F3-31EE517255F1}"/>
              </a:ext>
            </a:extLst>
          </p:cNvPr>
          <p:cNvSpPr/>
          <p:nvPr/>
        </p:nvSpPr>
        <p:spPr>
          <a:xfrm>
            <a:off x="2112264" y="2784922"/>
            <a:ext cx="5879591" cy="250330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397FC77-2177-3C0F-F06F-62733BA211AE}"/>
              </a:ext>
            </a:extLst>
          </p:cNvPr>
          <p:cNvSpPr/>
          <p:nvPr/>
        </p:nvSpPr>
        <p:spPr>
          <a:xfrm>
            <a:off x="2112264" y="3281920"/>
            <a:ext cx="5879591" cy="247389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A0C698A-9B90-A0DB-2F84-244A0BCFEB29}"/>
              </a:ext>
            </a:extLst>
          </p:cNvPr>
          <p:cNvSpPr/>
          <p:nvPr/>
        </p:nvSpPr>
        <p:spPr>
          <a:xfrm>
            <a:off x="2112264" y="3530780"/>
            <a:ext cx="5879591" cy="247389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474967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500"/>
                            </p:stCondLst>
                            <p:childTnLst>
                              <p:par>
                                <p:cTn id="1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500"/>
                            </p:stCondLst>
                            <p:childTnLst>
                              <p:par>
                                <p:cTn id="1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500"/>
                            </p:stCondLst>
                            <p:childTnLst>
                              <p:par>
                                <p:cTn id="141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000"/>
                            </p:stCondLst>
                            <p:childTnLst>
                              <p:par>
                                <p:cTn id="146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2" grpId="0"/>
      <p:bldP spid="22" grpId="1"/>
      <p:bldP spid="30" grpId="0"/>
      <p:bldP spid="30" grpId="1"/>
      <p:bldP spid="43" grpId="0"/>
      <p:bldP spid="43" grpId="1"/>
      <p:bldP spid="51" grpId="0"/>
      <p:bldP spid="51" grpId="1"/>
      <p:bldP spid="52" grpId="0" animBg="1"/>
      <p:bldP spid="52" grpId="1" animBg="1"/>
      <p:bldP spid="54" grpId="0" animBg="1"/>
      <p:bldP spid="54" grpId="1" animBg="1"/>
      <p:bldP spid="57" grpId="0" animBg="1"/>
      <p:bldP spid="57" grpId="1" animBg="1"/>
      <p:bldP spid="60" grpId="0" animBg="1"/>
      <p:bldP spid="60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74E271A-5913-9C07-A82B-6DAF378C278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/>
              <a:t>GitHub – CI/CL and tools used</a:t>
            </a:r>
            <a:endParaRPr lang="en-ZA" sz="4800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944091D-FC82-81A3-BBC7-E7376E2FD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996"/>
            <a:ext cx="12192000" cy="602700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A4F5B97-2316-7858-FA65-77137E9936B2}"/>
              </a:ext>
            </a:extLst>
          </p:cNvPr>
          <p:cNvSpPr/>
          <p:nvPr/>
        </p:nvSpPr>
        <p:spPr>
          <a:xfrm>
            <a:off x="4019551" y="3960055"/>
            <a:ext cx="4152900" cy="253219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67D121F-6326-2EC7-BA70-BA0B01A72EAD}"/>
              </a:ext>
            </a:extLst>
          </p:cNvPr>
          <p:cNvCxnSpPr>
            <a:cxnSpLocks/>
          </p:cNvCxnSpPr>
          <p:nvPr/>
        </p:nvCxnSpPr>
        <p:spPr>
          <a:xfrm flipV="1">
            <a:off x="1850658" y="4346917"/>
            <a:ext cx="2168893" cy="440022"/>
          </a:xfrm>
          <a:prstGeom prst="bentConnector3">
            <a:avLst/>
          </a:prstGeom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187016D-4AE6-FEBF-02AA-3832E29668A2}"/>
              </a:ext>
            </a:extLst>
          </p:cNvPr>
          <p:cNvSpPr/>
          <p:nvPr/>
        </p:nvSpPr>
        <p:spPr>
          <a:xfrm>
            <a:off x="4019551" y="4213274"/>
            <a:ext cx="4152900" cy="253219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BB86F9-3A54-82B1-E4A3-C2B3D0A32509}"/>
              </a:ext>
            </a:extLst>
          </p:cNvPr>
          <p:cNvSpPr/>
          <p:nvPr/>
        </p:nvSpPr>
        <p:spPr>
          <a:xfrm>
            <a:off x="4019551" y="4466493"/>
            <a:ext cx="4152900" cy="253219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311464-6E93-1B48-6B5C-A2A037D27A7E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3388409" y="4086665"/>
            <a:ext cx="631142" cy="260251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D20B65B-B6FD-F95A-05E1-493D40E5BE7A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388409" y="4346916"/>
            <a:ext cx="631142" cy="246187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7" name="Picture 2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8BA3EAB-4FE3-EAA2-A160-13B7399BD2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01" y="4548531"/>
            <a:ext cx="1591967" cy="47681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06D07EF-070B-0C74-4534-40AECE886445}"/>
              </a:ext>
            </a:extLst>
          </p:cNvPr>
          <p:cNvSpPr/>
          <p:nvPr/>
        </p:nvSpPr>
        <p:spPr>
          <a:xfrm>
            <a:off x="4025228" y="3706836"/>
            <a:ext cx="4147223" cy="246185"/>
          </a:xfrm>
          <a:prstGeom prst="rect">
            <a:avLst/>
          </a:prstGeom>
          <a:noFill/>
          <a:ln w="9525" cap="flat" cmpd="sng" algn="ctr">
            <a:solidFill>
              <a:srgbClr val="F3702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3450F49A-96AA-BEE2-BEEC-BF2206B19F0A}"/>
              </a:ext>
            </a:extLst>
          </p:cNvPr>
          <p:cNvCxnSpPr>
            <a:cxnSpLocks/>
          </p:cNvCxnSpPr>
          <p:nvPr/>
        </p:nvCxnSpPr>
        <p:spPr>
          <a:xfrm flipV="1">
            <a:off x="1623125" y="3813493"/>
            <a:ext cx="2396426" cy="154724"/>
          </a:xfrm>
          <a:prstGeom prst="bentConnector3">
            <a:avLst>
              <a:gd name="adj1" fmla="val 61935"/>
            </a:avLst>
          </a:prstGeom>
          <a:ln w="19050" cap="flat" cmpd="sng" algn="ctr">
            <a:solidFill>
              <a:srgbClr val="F3702A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0" name="Picture 39" descr="A logo of a company&#10;&#10;Description automatically generated with medium confidence">
            <a:extLst>
              <a:ext uri="{FF2B5EF4-FFF2-40B4-BE49-F238E27FC236}">
                <a16:creationId xmlns:a16="http://schemas.microsoft.com/office/drawing/2014/main" id="{602F7CCE-1BBE-8799-A062-9FFF31B3A9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65" y="3332706"/>
            <a:ext cx="1046783" cy="99444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0BC938C-BA08-F95F-A867-FA825448E4B2}"/>
              </a:ext>
            </a:extLst>
          </p:cNvPr>
          <p:cNvSpPr/>
          <p:nvPr/>
        </p:nvSpPr>
        <p:spPr>
          <a:xfrm>
            <a:off x="4025228" y="3468813"/>
            <a:ext cx="4147223" cy="246185"/>
          </a:xfrm>
          <a:prstGeom prst="rect">
            <a:avLst/>
          </a:prstGeom>
          <a:noFill/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B4FAFE17-DB9E-7D0A-DE89-7870F97938F3}"/>
              </a:ext>
            </a:extLst>
          </p:cNvPr>
          <p:cNvCxnSpPr>
            <a:cxnSpLocks/>
          </p:cNvCxnSpPr>
          <p:nvPr/>
        </p:nvCxnSpPr>
        <p:spPr>
          <a:xfrm>
            <a:off x="1617448" y="2926221"/>
            <a:ext cx="2402103" cy="665321"/>
          </a:xfrm>
          <a:prstGeom prst="bentConnector3">
            <a:avLst>
              <a:gd name="adj1" fmla="val 70567"/>
            </a:avLst>
          </a:prstGeom>
          <a:ln w="1905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2" name="Picture 51" descr="A logo of a cat&#10;&#10;Description automatically generated">
            <a:extLst>
              <a:ext uri="{FF2B5EF4-FFF2-40B4-BE49-F238E27FC236}">
                <a16:creationId xmlns:a16="http://schemas.microsoft.com/office/drawing/2014/main" id="{E08E93D5-209F-55AC-84CA-EE8E4A422D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43" y="2552492"/>
            <a:ext cx="1332028" cy="747458"/>
          </a:xfrm>
          <a:prstGeom prst="rect">
            <a:avLst/>
          </a:prstGeom>
        </p:spPr>
      </p:pic>
      <p:pic>
        <p:nvPicPr>
          <p:cNvPr id="54" name="Picture 53" descr="A screenshot of a computer&#10;&#10;Description automatically generated">
            <a:extLst>
              <a:ext uri="{FF2B5EF4-FFF2-40B4-BE49-F238E27FC236}">
                <a16:creationId xmlns:a16="http://schemas.microsoft.com/office/drawing/2014/main" id="{04DBC1E9-9B73-2873-9E86-6694C1CDE2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56" name="Picture 55" descr="A screenshot of a computer&#10;&#10;Description automatically generated">
            <a:extLst>
              <a:ext uri="{FF2B5EF4-FFF2-40B4-BE49-F238E27FC236}">
                <a16:creationId xmlns:a16="http://schemas.microsoft.com/office/drawing/2014/main" id="{B8D4AC3F-74F8-7C69-6D3B-372A13104D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58" name="Picture 57" descr="A screenshot of a computer&#10;&#10;Description automatically generated">
            <a:extLst>
              <a:ext uri="{FF2B5EF4-FFF2-40B4-BE49-F238E27FC236}">
                <a16:creationId xmlns:a16="http://schemas.microsoft.com/office/drawing/2014/main" id="{9294F9ED-3A69-AB66-BE55-9F469C044E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17"/>
            <a:ext cx="12192000" cy="6864717"/>
          </a:xfrm>
          <a:prstGeom prst="rect">
            <a:avLst/>
          </a:prstGeom>
        </p:spPr>
      </p:pic>
      <p:pic>
        <p:nvPicPr>
          <p:cNvPr id="60" name="Picture 59" descr="A screenshot of a computer&#10;&#10;Description automatically generated">
            <a:extLst>
              <a:ext uri="{FF2B5EF4-FFF2-40B4-BE49-F238E27FC236}">
                <a16:creationId xmlns:a16="http://schemas.microsoft.com/office/drawing/2014/main" id="{9EA7030B-57D7-1C3A-4095-3888C1A7D9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953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4" presetClass="exit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4" presetClass="exit" presetSubtype="5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4" presetClass="exit" presetSubtype="5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4" presetClass="exit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4" presetClass="exit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4" presetClass="exit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4" presetClass="exit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4" presetClass="exit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4" presetClass="exit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4" presetClass="exit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1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000"/>
                            </p:stCondLst>
                            <p:childTnLst>
                              <p:par>
                                <p:cTn id="1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14" presetClass="exit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1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4" presetClass="exit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1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4" presetClass="exit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1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000"/>
                            </p:stCondLst>
                            <p:childTnLst>
                              <p:par>
                                <p:cTn id="157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500"/>
                            </p:stCondLst>
                            <p:childTnLst>
                              <p:par>
                                <p:cTn id="162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0" grpId="0" animBg="1"/>
      <p:bldP spid="10" grpId="1" animBg="1"/>
      <p:bldP spid="14" grpId="0" animBg="1"/>
      <p:bldP spid="14" grpId="1" animBg="1"/>
      <p:bldP spid="15" grpId="0" animBg="1"/>
      <p:bldP spid="15" grpId="1" animBg="1"/>
      <p:bldP spid="28" grpId="0" animBg="1"/>
      <p:bldP spid="28" grpId="1" animBg="1"/>
      <p:bldP spid="41" grpId="0" animBg="1"/>
      <p:bldP spid="41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61D10-6C5D-63EB-55F7-FC1678E61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880871"/>
          </a:xfrm>
        </p:spPr>
        <p:txBody>
          <a:bodyPr/>
          <a:lstStyle/>
          <a:p>
            <a:pPr algn="ctr"/>
            <a:r>
              <a:rPr lang="en-US" dirty="0"/>
              <a:t>Application - Admin</a:t>
            </a:r>
            <a:endParaRPr lang="en-ZA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74F7C82-C3C8-2671-3548-A4F788053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8038"/>
            <a:ext cx="12192000" cy="600996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FDE5AE2-A55C-F29C-1297-F6CFCCC84D8E}"/>
              </a:ext>
            </a:extLst>
          </p:cNvPr>
          <p:cNvSpPr txBox="1">
            <a:spLocks/>
          </p:cNvSpPr>
          <p:nvPr/>
        </p:nvSpPr>
        <p:spPr>
          <a:xfrm>
            <a:off x="-208428" y="-1"/>
            <a:ext cx="12191999" cy="880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Application - User</a:t>
            </a:r>
            <a:endParaRPr lang="en-ZA" dirty="0"/>
          </a:p>
        </p:txBody>
      </p:sp>
      <p:pic>
        <p:nvPicPr>
          <p:cNvPr id="10" name="Picture 9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405E12E0-9CE0-2269-C3BD-9AF64F6DE2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48038"/>
            <a:ext cx="12192000" cy="5978341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8A4351C9-145E-A4AF-9F7B-334A834775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848037"/>
            <a:ext cx="12192000" cy="5978341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6D9DA8AC-0F30-073D-21EF-C83D378AC6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8036"/>
            <a:ext cx="12192000" cy="5971981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D74046D1-DF94-0AAE-4ED2-92B333C20F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5469"/>
            <a:ext cx="12192000" cy="5978341"/>
          </a:xfrm>
          <a:prstGeom prst="rect">
            <a:avLst/>
          </a:prstGeom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07918642-3C82-78D8-0A06-42FB681E84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873299"/>
            <a:ext cx="12192000" cy="5984701"/>
          </a:xfrm>
          <a:prstGeom prst="rect">
            <a:avLst/>
          </a:prstGeom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9F9113EB-3A69-18B0-EB77-7077FB6296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1674"/>
            <a:ext cx="12192000" cy="597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722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000"/>
                            </p:stCondLst>
                            <p:childTnLst>
                              <p:par>
                                <p:cTn id="9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/>
      <p:bldP spid="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B2EFFA-AFA9-A2F6-6A11-9714D06B7DA6}"/>
              </a:ext>
            </a:extLst>
          </p:cNvPr>
          <p:cNvSpPr txBox="1"/>
          <p:nvPr/>
        </p:nvSpPr>
        <p:spPr>
          <a:xfrm>
            <a:off x="3727450" y="0"/>
            <a:ext cx="473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effectLst/>
                <a:latin typeface="Cascadia Code" panose="020B0609020000020004" pitchFamily="49" charset="0"/>
                <a:ea typeface="Calibri" panose="020F0502020204030204" pitchFamily="34" charset="0"/>
                <a:cs typeface="Cascadia Code" panose="020B0609020000020004" pitchFamily="49" charset="0"/>
              </a:rPr>
              <a:t>Documentation: Analysis Artifacts</a:t>
            </a:r>
            <a:endParaRPr lang="en-ZA" sz="1800" dirty="0">
              <a:effectLst/>
              <a:latin typeface="Cascadia Code" panose="020B0609020000020004" pitchFamily="49" charset="0"/>
              <a:ea typeface="Calibri" panose="020F0502020204030204" pitchFamily="34" charset="0"/>
              <a:cs typeface="Cascadia Code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09BECC-AF93-36DB-44AA-93C8B6224AA6}"/>
              </a:ext>
            </a:extLst>
          </p:cNvPr>
          <p:cNvSpPr txBox="1"/>
          <p:nvPr/>
        </p:nvSpPr>
        <p:spPr>
          <a:xfrm>
            <a:off x="228600" y="495300"/>
            <a:ext cx="63754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rgbClr val="00B0F0"/>
                </a:solidFill>
                <a:latin typeface="Luxerie" panose="02000500000000000000" pitchFamily="2" charset="0"/>
                <a:cs typeface="Cascadia Code" panose="020B0609020000020004" pitchFamily="49" charset="0"/>
              </a:rPr>
              <a:t>Key Bounded Contexts:</a:t>
            </a:r>
          </a:p>
          <a:p>
            <a:r>
              <a:rPr lang="en-GB" sz="1400" dirty="0">
                <a:latin typeface="Luxerie" panose="02000500000000000000" pitchFamily="2" charset="0"/>
                <a:cs typeface="Cascadia Code" panose="020B0609020000020004" pitchFamily="49" charset="0"/>
              </a:rPr>
              <a:t>• </a:t>
            </a:r>
            <a:r>
              <a:rPr lang="en-GB" sz="1400" dirty="0">
                <a:solidFill>
                  <a:srgbClr val="00B0F0"/>
                </a:solidFill>
                <a:latin typeface="Luxerie" panose="02000500000000000000" pitchFamily="2" charset="0"/>
                <a:cs typeface="Cascadia Code" panose="020B0609020000020004" pitchFamily="49" charset="0"/>
              </a:rPr>
              <a:t>User Management Context:</a:t>
            </a:r>
          </a:p>
          <a:p>
            <a:r>
              <a:rPr lang="en-GB" sz="1400" dirty="0">
                <a:latin typeface="Luxerie" panose="02000500000000000000" pitchFamily="2" charset="0"/>
                <a:cs typeface="Cascadia Code" panose="020B0609020000020004" pitchFamily="49" charset="0"/>
              </a:rPr>
              <a:t>  - User authentication, profiles, and role-based access.</a:t>
            </a:r>
          </a:p>
          <a:p>
            <a:r>
              <a:rPr lang="en-GB" sz="1400" dirty="0">
                <a:latin typeface="Luxerie" panose="02000500000000000000" pitchFamily="2" charset="0"/>
                <a:cs typeface="Cascadia Code" panose="020B0609020000020004" pitchFamily="49" charset="0"/>
              </a:rPr>
              <a:t>  - CRUD operations for user roles (Client, Coach, Admin).</a:t>
            </a:r>
          </a:p>
          <a:p>
            <a:endParaRPr lang="en-GB" sz="1400" dirty="0">
              <a:latin typeface="Luxerie" panose="02000500000000000000" pitchFamily="2" charset="0"/>
              <a:cs typeface="Cascadia Code" panose="020B0609020000020004" pitchFamily="49" charset="0"/>
            </a:endParaRPr>
          </a:p>
          <a:p>
            <a:r>
              <a:rPr lang="en-GB" sz="1400" dirty="0">
                <a:latin typeface="Luxerie" panose="02000500000000000000" pitchFamily="2" charset="0"/>
                <a:cs typeface="Cascadia Code" panose="020B0609020000020004" pitchFamily="49" charset="0"/>
              </a:rPr>
              <a:t>• </a:t>
            </a:r>
            <a:r>
              <a:rPr lang="en-GB" sz="1400" b="1" dirty="0">
                <a:solidFill>
                  <a:srgbClr val="00B0F0"/>
                </a:solidFill>
                <a:latin typeface="Luxerie" panose="02000500000000000000" pitchFamily="2" charset="0"/>
                <a:cs typeface="Cascadia Code" panose="020B0609020000020004" pitchFamily="49" charset="0"/>
              </a:rPr>
              <a:t>Lesson Booking Context:</a:t>
            </a:r>
          </a:p>
          <a:p>
            <a:r>
              <a:rPr lang="en-GB" sz="1400" dirty="0">
                <a:latin typeface="Luxerie" panose="02000500000000000000" pitchFamily="2" charset="0"/>
                <a:cs typeface="Cascadia Code" panose="020B0609020000020004" pitchFamily="49" charset="0"/>
              </a:rPr>
              <a:t>  - Schedules lessons and manages booking confirmations.</a:t>
            </a:r>
          </a:p>
          <a:p>
            <a:r>
              <a:rPr lang="en-GB" sz="1400" dirty="0">
                <a:latin typeface="Luxerie" panose="02000500000000000000" pitchFamily="2" charset="0"/>
                <a:cs typeface="Cascadia Code" panose="020B0609020000020004" pitchFamily="49" charset="0"/>
              </a:rPr>
              <a:t>• Payment Management Context:</a:t>
            </a:r>
          </a:p>
          <a:p>
            <a:r>
              <a:rPr lang="en-GB" sz="1400" dirty="0">
                <a:latin typeface="Luxerie" panose="02000500000000000000" pitchFamily="2" charset="0"/>
                <a:cs typeface="Cascadia Code" panose="020B0609020000020004" pitchFamily="49" charset="0"/>
              </a:rPr>
              <a:t>  - Processes payments and tracks history.</a:t>
            </a:r>
          </a:p>
          <a:p>
            <a:endParaRPr lang="en-GB" sz="1400" dirty="0">
              <a:latin typeface="Luxerie" panose="02000500000000000000" pitchFamily="2" charset="0"/>
              <a:cs typeface="Cascadia Code" panose="020B0609020000020004" pitchFamily="49" charset="0"/>
            </a:endParaRPr>
          </a:p>
          <a:p>
            <a:r>
              <a:rPr lang="en-GB" sz="1400" b="1" dirty="0">
                <a:latin typeface="Luxerie" panose="02000500000000000000" pitchFamily="2" charset="0"/>
                <a:cs typeface="Cascadia Code" panose="020B0609020000020004" pitchFamily="49" charset="0"/>
              </a:rPr>
              <a:t>• </a:t>
            </a:r>
            <a:r>
              <a:rPr lang="en-GB" sz="1400" b="1" dirty="0">
                <a:solidFill>
                  <a:srgbClr val="00B0F0"/>
                </a:solidFill>
                <a:latin typeface="Luxerie" panose="02000500000000000000" pitchFamily="2" charset="0"/>
                <a:cs typeface="Cascadia Code" panose="020B0609020000020004" pitchFamily="49" charset="0"/>
              </a:rPr>
              <a:t>Lesson Management Context:</a:t>
            </a:r>
          </a:p>
          <a:p>
            <a:r>
              <a:rPr lang="en-GB" sz="1400" dirty="0">
                <a:latin typeface="Luxerie" panose="02000500000000000000" pitchFamily="2" charset="0"/>
                <a:cs typeface="Cascadia Code" panose="020B0609020000020004" pitchFamily="49" charset="0"/>
              </a:rPr>
              <a:t>  - Manages lesson details and assignments.</a:t>
            </a:r>
          </a:p>
          <a:p>
            <a:endParaRPr lang="en-GB" sz="1400" dirty="0">
              <a:latin typeface="Luxerie" panose="02000500000000000000" pitchFamily="2" charset="0"/>
              <a:cs typeface="Cascadia Code" panose="020B0609020000020004" pitchFamily="49" charset="0"/>
            </a:endParaRPr>
          </a:p>
          <a:p>
            <a:r>
              <a:rPr lang="en-GB" sz="1400" b="1" dirty="0">
                <a:latin typeface="Luxerie" panose="02000500000000000000" pitchFamily="2" charset="0"/>
                <a:cs typeface="Cascadia Code" panose="020B0609020000020004" pitchFamily="49" charset="0"/>
              </a:rPr>
              <a:t>• </a:t>
            </a:r>
            <a:r>
              <a:rPr lang="en-GB" sz="1400" b="1" dirty="0">
                <a:solidFill>
                  <a:srgbClr val="00B0F0"/>
                </a:solidFill>
                <a:latin typeface="Luxerie" panose="02000500000000000000" pitchFamily="2" charset="0"/>
                <a:cs typeface="Cascadia Code" panose="020B0609020000020004" pitchFamily="49" charset="0"/>
              </a:rPr>
              <a:t>Notification Context:</a:t>
            </a:r>
          </a:p>
          <a:p>
            <a:r>
              <a:rPr lang="en-GB" sz="1400" dirty="0">
                <a:latin typeface="Luxerie" panose="02000500000000000000" pitchFamily="2" charset="0"/>
                <a:cs typeface="Cascadia Code" panose="020B0609020000020004" pitchFamily="49" charset="0"/>
              </a:rPr>
              <a:t>  - Customizes alerts for events.</a:t>
            </a:r>
            <a:endParaRPr lang="en-GB" sz="1600" dirty="0">
              <a:latin typeface="Luxerie" panose="02000500000000000000" pitchFamily="2" charset="0"/>
              <a:cs typeface="Cascadia Code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CE9BD6-AADF-9793-DA41-1AB235309A79}"/>
              </a:ext>
            </a:extLst>
          </p:cNvPr>
          <p:cNvSpPr txBox="1"/>
          <p:nvPr/>
        </p:nvSpPr>
        <p:spPr>
          <a:xfrm>
            <a:off x="241300" y="4241820"/>
            <a:ext cx="78085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Design Artifacts:</a:t>
            </a:r>
          </a:p>
          <a:p>
            <a:r>
              <a:rPr lang="en-GB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• </a:t>
            </a:r>
            <a:r>
              <a:rPr lang="en-GB" sz="1400" b="1" dirty="0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Domain Model Analysis:</a:t>
            </a:r>
          </a:p>
          <a:p>
            <a:r>
              <a:rPr lang="en-GB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 - Focus on user roles, lesson booking, payments, and notifications.</a:t>
            </a:r>
          </a:p>
          <a:p>
            <a:endParaRPr lang="en-GB" sz="1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GB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• </a:t>
            </a:r>
            <a:r>
              <a:rPr lang="en-GB" sz="1400" b="1" dirty="0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Implementation Highlights:</a:t>
            </a:r>
          </a:p>
          <a:p>
            <a:r>
              <a:rPr lang="en-GB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 - User roles with distinct permissions.</a:t>
            </a:r>
          </a:p>
          <a:p>
            <a:r>
              <a:rPr lang="en-GB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 - Structured lesson management and scheduling.</a:t>
            </a:r>
          </a:p>
          <a:p>
            <a:r>
              <a:rPr lang="en-GB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 - Streamlined payment integration.</a:t>
            </a:r>
            <a:endParaRPr lang="en-GB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D9A1CC-602C-1E73-14B3-82196A116899}"/>
              </a:ext>
            </a:extLst>
          </p:cNvPr>
          <p:cNvSpPr/>
          <p:nvPr/>
        </p:nvSpPr>
        <p:spPr>
          <a:xfrm>
            <a:off x="7035800" y="495300"/>
            <a:ext cx="4152900" cy="3283673"/>
          </a:xfrm>
          <a:prstGeom prst="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EA9CC1-85AB-7CCB-E6B9-3564CF3CE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402" y="592305"/>
            <a:ext cx="3917696" cy="30607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A71D577-2AE1-D4F5-1DB6-2EDA39DC6B6F}"/>
              </a:ext>
            </a:extLst>
          </p:cNvPr>
          <p:cNvSpPr/>
          <p:nvPr/>
        </p:nvSpPr>
        <p:spPr>
          <a:xfrm>
            <a:off x="7815897" y="3429000"/>
            <a:ext cx="4152900" cy="3283673"/>
          </a:xfrm>
          <a:prstGeom prst="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0B92DB-BFBC-B113-B0BF-7A7CDA05C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8899" y="3529622"/>
            <a:ext cx="3915601" cy="308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3214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13EA8-609D-F197-AC0D-0ABDA4E4C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71028D-57FF-CC5F-1554-6B4C2816DE73}"/>
              </a:ext>
            </a:extLst>
          </p:cNvPr>
          <p:cNvSpPr txBox="1"/>
          <p:nvPr/>
        </p:nvSpPr>
        <p:spPr>
          <a:xfrm>
            <a:off x="3727450" y="0"/>
            <a:ext cx="539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effectLst/>
                <a:latin typeface="Cascadia Code" panose="020B0609020000020004" pitchFamily="49" charset="0"/>
                <a:ea typeface="Calibri" panose="020F0502020204030204" pitchFamily="34" charset="0"/>
                <a:cs typeface="Cascadia Code" panose="020B0609020000020004" pitchFamily="49" charset="0"/>
              </a:rPr>
              <a:t>Documentation: Architecture Artifacts</a:t>
            </a:r>
            <a:endParaRPr lang="en-ZA" sz="1800" dirty="0">
              <a:effectLst/>
              <a:latin typeface="Cascadia Code" panose="020B0609020000020004" pitchFamily="49" charset="0"/>
              <a:ea typeface="Calibri" panose="020F0502020204030204" pitchFamily="34" charset="0"/>
              <a:cs typeface="Cascadia Code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4FE120-154D-26D8-2027-259E7E40C040}"/>
              </a:ext>
            </a:extLst>
          </p:cNvPr>
          <p:cNvSpPr txBox="1"/>
          <p:nvPr/>
        </p:nvSpPr>
        <p:spPr>
          <a:xfrm>
            <a:off x="228599" y="495300"/>
            <a:ext cx="116020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Cloud Architecture:</a:t>
            </a:r>
          </a:p>
          <a:p>
            <a:r>
              <a:rPr lang="en-GB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• </a:t>
            </a:r>
            <a:r>
              <a:rPr lang="en-GB" sz="2000" dirty="0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Frontend: </a:t>
            </a:r>
            <a:r>
              <a:rPr lang="en-GB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React on </a:t>
            </a:r>
            <a:r>
              <a:rPr lang="en-GB" sz="20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Vercel</a:t>
            </a:r>
            <a:r>
              <a:rPr lang="en-GB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 for scalability and flexibility.</a:t>
            </a:r>
          </a:p>
          <a:p>
            <a:endParaRPr lang="en-GB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GB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• </a:t>
            </a:r>
            <a:r>
              <a:rPr lang="en-GB" sz="2000" dirty="0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Backend: </a:t>
            </a:r>
            <a:r>
              <a:rPr lang="en-GB" sz="20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Supabase</a:t>
            </a:r>
            <a:r>
              <a:rPr lang="en-GB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 with PostgreSQL for managed database and built-in authentication.</a:t>
            </a:r>
          </a:p>
          <a:p>
            <a:endParaRPr lang="en-GB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GB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• </a:t>
            </a:r>
            <a:r>
              <a:rPr lang="en-GB" sz="2000" dirty="0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Integrations: </a:t>
            </a:r>
            <a:r>
              <a:rPr lang="en-GB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Secure third-party API integration for authentication, notifications, and payments.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BB2606-B182-C2A5-7402-129D7F29C2AB}"/>
              </a:ext>
            </a:extLst>
          </p:cNvPr>
          <p:cNvSpPr/>
          <p:nvPr/>
        </p:nvSpPr>
        <p:spPr>
          <a:xfrm>
            <a:off x="3727450" y="3175813"/>
            <a:ext cx="6699250" cy="3283673"/>
          </a:xfrm>
          <a:prstGeom prst="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C69702-C094-50A6-63ED-C441635BA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314" y="3325999"/>
            <a:ext cx="6369685" cy="30240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4078764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512</TotalTime>
  <Words>995</Words>
  <Application>Microsoft Office PowerPoint</Application>
  <PresentationFormat>Widescreen</PresentationFormat>
  <Paragraphs>209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Aptos</vt:lpstr>
      <vt:lpstr>Arial</vt:lpstr>
      <vt:lpstr>Cascadia Code</vt:lpstr>
      <vt:lpstr>Century Gothic</vt:lpstr>
      <vt:lpstr>Luxerie</vt:lpstr>
      <vt:lpstr>Mesh</vt:lpstr>
      <vt:lpstr>Introduction</vt:lpstr>
      <vt:lpstr>PowerPoint Presentation</vt:lpstr>
      <vt:lpstr>BACKGROUND</vt:lpstr>
      <vt:lpstr>CHANGE DOCUMENT</vt:lpstr>
      <vt:lpstr>GitHub – Repo Basic Structure</vt:lpstr>
      <vt:lpstr>PowerPoint Presentation</vt:lpstr>
      <vt:lpstr>Application - Admin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Jacques Swanevelder</dc:creator>
  <cp:lastModifiedBy>Christiaan Versfeld</cp:lastModifiedBy>
  <cp:revision>38</cp:revision>
  <dcterms:created xsi:type="dcterms:W3CDTF">2024-11-20T17:24:41Z</dcterms:created>
  <dcterms:modified xsi:type="dcterms:W3CDTF">2024-11-21T21:31:21Z</dcterms:modified>
</cp:coreProperties>
</file>